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414" r:id="rId2"/>
    <p:sldId id="1442" r:id="rId3"/>
    <p:sldId id="1479" r:id="rId4"/>
    <p:sldId id="1488" r:id="rId5"/>
    <p:sldId id="1462" r:id="rId6"/>
    <p:sldId id="1489" r:id="rId7"/>
    <p:sldId id="1490" r:id="rId8"/>
    <p:sldId id="1491" r:id="rId9"/>
    <p:sldId id="1443" r:id="rId10"/>
    <p:sldId id="1459" r:id="rId11"/>
    <p:sldId id="145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109" d="100"/>
          <a:sy n="109"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icTIyg6u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www.youtube.com/watch?v=a-wWKL-7Mrg" TargetMode="External"/><Relationship Id="rId4" Type="http://schemas.openxmlformats.org/officeDocument/2006/relationships/hyperlink" Target="https://www.youtube.com/watch?v=7vihn5MpWSc&amp;list=RD7vihn5MpWSc&amp;start_radio=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exo30_11_16.htm" TargetMode="External"/><Relationship Id="rId2" Type="http://schemas.openxmlformats.org/officeDocument/2006/relationships/hyperlink" Target="https://www.youtube.com/watch?v=icTIyg6uBnU"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0" y="67945"/>
            <a:ext cx="5070474" cy="3491683"/>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30:11-16</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3200" b="1" dirty="0">
                <a:solidFill>
                  <a:srgbClr val="3366FF"/>
                </a:solidFill>
                <a:latin typeface="DFKai-SB" panose="03000509000000000000" pitchFamily="65" charset="-120"/>
                <a:ea typeface="DFKai-SB" panose="03000509000000000000" pitchFamily="65" charset="-120"/>
              </a:rPr>
              <a:t>T</a:t>
            </a:r>
            <a:r>
              <a:rPr lang="en-US" sz="3200" b="1" dirty="0">
                <a:solidFill>
                  <a:srgbClr val="3366FF"/>
                </a:solidFill>
              </a:rPr>
              <a:t>he Altar of Incense</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5" name="Picture 4">
            <a:hlinkClick r:id="rId2"/>
            <a:extLst>
              <a:ext uri="{FF2B5EF4-FFF2-40B4-BE49-F238E27FC236}">
                <a16:creationId xmlns:a16="http://schemas.microsoft.com/office/drawing/2014/main" id="{F9C1BAF9-0EF7-23E9-4D6A-509720770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32"/>
            <a:ext cx="6822089" cy="4170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415498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https://www.youtube.com/watch?v=yNtid3wdDWA&amp;list=RDyNtid3wdDWA&amp;start_radio=1&amp;ab_channel=GaiseBaba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a:p>
            <a:pPr marL="635" indent="-635">
              <a:buNone/>
            </a:pPr>
            <a:endParaRPr lang="en-US" altLang="en-US" sz="2400" dirty="0">
              <a:sym typeface="+mn-ea"/>
            </a:endParaRPr>
          </a:p>
          <a:p>
            <a:pPr marL="635" indent="-635">
              <a:buNone/>
            </a:pPr>
            <a:r>
              <a:rPr lang="en-US" altLang="en-US" sz="2400" dirty="0">
                <a:sym typeface="+mn-ea"/>
                <a:hlinkClick r:id="rId4"/>
              </a:rPr>
              <a:t>https://www.youtube.com/watch?v</a:t>
            </a:r>
            <a:r>
              <a:rPr lang="en-US" altLang="en-US" sz="2400">
                <a:sym typeface="+mn-ea"/>
                <a:hlinkClick r:id="rId4"/>
              </a:rPr>
              <a:t>=7vihn5MpWSc&amp;list=RD7vihn5MpWSc&amp;start_radio=1</a:t>
            </a:r>
            <a:endParaRPr lang="en-US" altLang="en-US" sz="2400">
              <a:sym typeface="+mn-ea"/>
            </a:endParaRPr>
          </a:p>
          <a:p>
            <a:pPr marL="635" indent="-635">
              <a:buNone/>
            </a:pP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hlinkClick r:id="rId2"/>
              </a:rPr>
              <a:t>https://www.youtube.com/watch?v=icTIyg6uBnU</a:t>
            </a:r>
            <a:br>
              <a:rPr lang="en-US" dirty="0"/>
            </a:br>
            <a:r>
              <a:rPr lang="en-US" dirty="0"/>
              <a:t>English Version Video: Exodus 30:01-10.</a:t>
            </a:r>
          </a:p>
          <a:p>
            <a:r>
              <a:rPr lang="en-US" dirty="0"/>
              <a:t>(1 min)</a:t>
            </a:r>
          </a:p>
        </p:txBody>
      </p:sp>
      <p:pic>
        <p:nvPicPr>
          <p:cNvPr id="4" name="Picture 3">
            <a:hlinkClick r:id="rId3"/>
            <a:extLst>
              <a:ext uri="{FF2B5EF4-FFF2-40B4-BE49-F238E27FC236}">
                <a16:creationId xmlns:a16="http://schemas.microsoft.com/office/drawing/2014/main" id="{81D9BFBF-8CE9-ED40-41F8-ED737593F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23" y="309196"/>
            <a:ext cx="7772400" cy="49313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EE5570-5CF1-9731-87D3-8A2FB6053D17}"/>
              </a:ext>
            </a:extLst>
          </p:cNvPr>
          <p:cNvSpPr txBox="1"/>
          <p:nvPr/>
        </p:nvSpPr>
        <p:spPr>
          <a:xfrm>
            <a:off x="644771" y="1156450"/>
            <a:ext cx="11265876" cy="1323439"/>
          </a:xfrm>
          <a:prstGeom prst="rect">
            <a:avLst/>
          </a:prstGeom>
          <a:solidFill>
            <a:schemeClr val="bg2">
              <a:lumMod val="40000"/>
              <a:lumOff val="60000"/>
            </a:schemeClr>
          </a:solidFill>
        </p:spPr>
        <p:txBody>
          <a:bodyPr wrap="square">
            <a:spAutoFit/>
          </a:bodyPr>
          <a:lstStyle/>
          <a:p>
            <a:r>
              <a:rPr lang="en-US" sz="4000" b="0" i="0" dirty="0">
                <a:solidFill>
                  <a:srgbClr val="1F1F1F"/>
                </a:solidFill>
                <a:effectLst/>
                <a:latin typeface="Roboto" panose="02000000000000000000" pitchFamily="2" charset="0"/>
              </a:rPr>
              <a:t>a sum of money or other payment demanded or paid for the release of a prisoner or person.</a:t>
            </a:r>
            <a:endParaRPr lang="en-US" sz="4000" dirty="0"/>
          </a:p>
        </p:txBody>
      </p:sp>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p:txBody>
          <a:bodyPr/>
          <a:lstStyle/>
          <a:p>
            <a:pPr algn="ctr"/>
            <a:r>
              <a:rPr lang="en-US" altLang="zh-CN" dirty="0"/>
              <a:t>What is ransom (</a:t>
            </a:r>
            <a:r>
              <a:rPr lang="ja-JP" altLang="en-US"/>
              <a:t>贖价</a:t>
            </a:r>
            <a:r>
              <a:rPr lang="en-US" altLang="ja-JP" dirty="0"/>
              <a:t>/</a:t>
            </a:r>
            <a:r>
              <a:rPr lang="ja-JP" altLang="en-US"/>
              <a:t> 贖金</a:t>
            </a:r>
            <a:r>
              <a:rPr lang="en-US" altLang="zh-CN" dirty="0"/>
              <a:t>)?</a:t>
            </a:r>
            <a:endParaRPr lang="en-US" dirty="0"/>
          </a:p>
        </p:txBody>
      </p:sp>
      <p:pic>
        <p:nvPicPr>
          <p:cNvPr id="9" name="Picture 8">
            <a:extLst>
              <a:ext uri="{FF2B5EF4-FFF2-40B4-BE49-F238E27FC236}">
                <a16:creationId xmlns:a16="http://schemas.microsoft.com/office/drawing/2014/main" id="{56D94C76-DAFB-4C64-C782-4D2261A9D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329" y="2765290"/>
            <a:ext cx="8568348" cy="3953851"/>
          </a:xfrm>
          <a:prstGeom prst="rect">
            <a:avLst/>
          </a:prstGeom>
        </p:spPr>
      </p:pic>
    </p:spTree>
    <p:extLst>
      <p:ext uri="{BB962C8B-B14F-4D97-AF65-F5344CB8AC3E}">
        <p14:creationId xmlns:p14="http://schemas.microsoft.com/office/powerpoint/2010/main" val="374945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EE5570-5CF1-9731-87D3-8A2FB6053D17}"/>
              </a:ext>
            </a:extLst>
          </p:cNvPr>
          <p:cNvSpPr txBox="1"/>
          <p:nvPr/>
        </p:nvSpPr>
        <p:spPr>
          <a:xfrm>
            <a:off x="0" y="963306"/>
            <a:ext cx="5767754" cy="4585871"/>
          </a:xfrm>
          <a:prstGeom prst="rect">
            <a:avLst/>
          </a:prstGeom>
          <a:solidFill>
            <a:schemeClr val="bg2">
              <a:lumMod val="40000"/>
              <a:lumOff val="60000"/>
            </a:schemeClr>
          </a:solidFill>
        </p:spPr>
        <p:txBody>
          <a:bodyPr wrap="square">
            <a:spAutoFit/>
          </a:bodyPr>
          <a:lstStyle/>
          <a:p>
            <a:r>
              <a:rPr lang="en-US" sz="4000" b="0" i="0" dirty="0">
                <a:solidFill>
                  <a:srgbClr val="1F1F1F"/>
                </a:solidFill>
                <a:effectLst/>
                <a:latin typeface="Roboto" panose="02000000000000000000" pitchFamily="2" charset="0"/>
              </a:rPr>
              <a:t>Atone = at one</a:t>
            </a:r>
          </a:p>
          <a:p>
            <a:pPr marL="571500" indent="-571500">
              <a:buFont typeface="Wingdings" pitchFamily="2" charset="2"/>
              <a:buChar char="v"/>
            </a:pPr>
            <a:r>
              <a:rPr lang="en-US" sz="3600" dirty="0">
                <a:solidFill>
                  <a:srgbClr val="1F1F1F"/>
                </a:solidFill>
                <a:latin typeface="Roboto" panose="02000000000000000000" pitchFamily="2" charset="0"/>
              </a:rPr>
              <a:t>= make or become one united with God by paying a ransom.</a:t>
            </a:r>
          </a:p>
          <a:p>
            <a:pPr marL="571500" indent="-571500">
              <a:buFont typeface="Wingdings" pitchFamily="2" charset="2"/>
              <a:buChar char="v"/>
            </a:pPr>
            <a:r>
              <a:rPr lang="en-US" sz="3600" dirty="0">
                <a:solidFill>
                  <a:srgbClr val="1F1F1F"/>
                </a:solidFill>
                <a:latin typeface="Roboto" panose="02000000000000000000" pitchFamily="2" charset="0"/>
              </a:rPr>
              <a:t>= make amends or reparation of a broken relationship with God by paying a ransom.</a:t>
            </a:r>
          </a:p>
        </p:txBody>
      </p:sp>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p:txBody>
          <a:bodyPr/>
          <a:lstStyle/>
          <a:p>
            <a:pPr algn="ctr"/>
            <a:r>
              <a:rPr lang="en-US" altLang="zh-CN" dirty="0"/>
              <a:t>What is atone (</a:t>
            </a:r>
            <a:r>
              <a:rPr lang="ja-JP" altLang="en-US"/>
              <a:t>贖回</a:t>
            </a:r>
            <a:r>
              <a:rPr lang="en-US" altLang="ja-JP" dirty="0"/>
              <a:t>)</a:t>
            </a:r>
            <a:r>
              <a:rPr lang="en-US" altLang="zh-CN" dirty="0"/>
              <a:t>?</a:t>
            </a:r>
            <a:endParaRPr lang="en-US" dirty="0"/>
          </a:p>
        </p:txBody>
      </p:sp>
      <p:pic>
        <p:nvPicPr>
          <p:cNvPr id="3" name="Picture 2">
            <a:extLst>
              <a:ext uri="{FF2B5EF4-FFF2-40B4-BE49-F238E27FC236}">
                <a16:creationId xmlns:a16="http://schemas.microsoft.com/office/drawing/2014/main" id="{6D70BBA0-EB76-A4ED-2951-AEDD6CDA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54" y="963306"/>
            <a:ext cx="8006862" cy="4931388"/>
          </a:xfrm>
          <a:prstGeom prst="rect">
            <a:avLst/>
          </a:prstGeom>
        </p:spPr>
      </p:pic>
    </p:spTree>
    <p:extLst>
      <p:ext uri="{BB962C8B-B14F-4D97-AF65-F5344CB8AC3E}">
        <p14:creationId xmlns:p14="http://schemas.microsoft.com/office/powerpoint/2010/main" val="1044146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287447964"/>
              </p:ext>
            </p:extLst>
          </p:nvPr>
        </p:nvGraphicFramePr>
        <p:xfrm>
          <a:off x="211015" y="1388012"/>
          <a:ext cx="11512062" cy="310814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因为世人都犯了罪、亏缺了　神的荣耀。</a:t>
                      </a:r>
                      <a:r>
                        <a:rPr lang="en-US" altLang="ja-JP" sz="3600" dirty="0"/>
                        <a:t>" (Rom3:23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"for all have sinned and fall short of the glory of God," (Rom3:23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Why ransom?</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561437491"/>
              </p:ext>
            </p:extLst>
          </p:nvPr>
        </p:nvGraphicFramePr>
        <p:xfrm>
          <a:off x="211015" y="1388012"/>
          <a:ext cx="11512062" cy="310814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就如经上所记、</a:t>
                      </a:r>
                      <a:r>
                        <a:rPr lang="en-US" altLang="ja-JP" sz="3600" dirty="0"/>
                        <a:t>『</a:t>
                      </a:r>
                      <a:r>
                        <a:rPr lang="ja-JP" altLang="en-US" sz="3600"/>
                        <a:t>没有义人、连一个也没有．</a:t>
                      </a:r>
                      <a:r>
                        <a:rPr lang="en-US" altLang="ja-JP" sz="3600" dirty="0"/>
                        <a:t>" (Rom3:10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"As it is written: "There is no one righteous, not even one;" (Rom3:10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Why atone?</a:t>
            </a:r>
            <a:endParaRPr lang="zh-CN" altLang="en-US" dirty="0"/>
          </a:p>
        </p:txBody>
      </p:sp>
    </p:spTree>
    <p:extLst>
      <p:ext uri="{BB962C8B-B14F-4D97-AF65-F5344CB8AC3E}">
        <p14:creationId xmlns:p14="http://schemas.microsoft.com/office/powerpoint/2010/main" val="229466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672091432"/>
              </p:ext>
            </p:extLst>
          </p:nvPr>
        </p:nvGraphicFramePr>
        <p:xfrm>
          <a:off x="211015" y="1388012"/>
          <a:ext cx="11512062" cy="475406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神设立耶稣作挽回祭、是凭着耶稣的血、借着人的信、要显明　神的义．因为他用忍耐的心、宽容人先时所犯的罪．</a:t>
                      </a:r>
                      <a:r>
                        <a:rPr lang="en-US" altLang="ja-JP" sz="3600" dirty="0"/>
                        <a:t>" (Rom3:25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"God presented him as a sacrifice of </a:t>
                      </a:r>
                      <a:r>
                        <a:rPr lang="en-US" sz="3600" b="1" dirty="0">
                          <a:solidFill>
                            <a:srgbClr val="FF0000"/>
                          </a:solidFill>
                        </a:rPr>
                        <a:t>atonement</a:t>
                      </a:r>
                      <a:r>
                        <a:rPr lang="en-US" sz="3600" dirty="0"/>
                        <a:t>, through faith in his blood. He did this to demonstrate his justice, because in his forbearance he had left the sins committed beforehand unpunished--" (Rom3:25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How can we restore relationship with God?</a:t>
            </a:r>
            <a:endParaRPr lang="zh-CN" altLang="en-US" dirty="0"/>
          </a:p>
        </p:txBody>
      </p:sp>
    </p:spTree>
    <p:extLst>
      <p:ext uri="{BB962C8B-B14F-4D97-AF65-F5344CB8AC3E}">
        <p14:creationId xmlns:p14="http://schemas.microsoft.com/office/powerpoint/2010/main" val="325671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257430311"/>
              </p:ext>
            </p:extLst>
          </p:nvPr>
        </p:nvGraphicFramePr>
        <p:xfrm>
          <a:off x="211015" y="1388012"/>
          <a:ext cx="11512062" cy="365678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神使那无罪的、</a:t>
                      </a:r>
                      <a:r>
                        <a:rPr lang="en-US" altLang="ja-JP" sz="3600" dirty="0"/>
                        <a:t>〔</a:t>
                      </a:r>
                      <a:r>
                        <a:rPr lang="ja-JP" altLang="en-US" sz="3600"/>
                        <a:t>无罪原文作不知罪</a:t>
                      </a:r>
                      <a:r>
                        <a:rPr lang="en-US" altLang="ja-JP" sz="3600" dirty="0"/>
                        <a:t>〕</a:t>
                      </a:r>
                      <a:r>
                        <a:rPr lang="ja-JP" altLang="en-US" sz="3600"/>
                        <a:t>替我们成为罪．好叫我们在他里面成为　神的义。</a:t>
                      </a:r>
                      <a:r>
                        <a:rPr lang="en-US" altLang="ja-JP" sz="3600" dirty="0"/>
                        <a:t>" (2Co5:21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"God made him who had no sin to be sin for us, so that in him we might become the righteousness of God." (2Co5:21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How can we restore relationship with God?</a:t>
            </a:r>
            <a:endParaRPr lang="zh-CN" altLang="en-US" dirty="0"/>
          </a:p>
        </p:txBody>
      </p:sp>
    </p:spTree>
    <p:extLst>
      <p:ext uri="{BB962C8B-B14F-4D97-AF65-F5344CB8AC3E}">
        <p14:creationId xmlns:p14="http://schemas.microsoft.com/office/powerpoint/2010/main" val="255685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82063" y="686435"/>
            <a:ext cx="12109938"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Can we atone for our relationship with God with our good deeds? </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b="1">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b="1" dirty="0">
                <a:solidFill>
                  <a:srgbClr val="00B0F0"/>
                </a:solidFill>
                <a:latin typeface="DFKai-SB" panose="03000509000000000000" pitchFamily="65" charset="-120"/>
                <a:ea typeface="DFKai-SB" panose="03000509000000000000" pitchFamily="65" charset="-120"/>
              </a:rPr>
              <a:t>" (Jos24:15 CUVS)</a:t>
            </a:r>
          </a:p>
          <a:p>
            <a:pPr marL="357505" indent="-357505">
              <a:buNone/>
            </a:pPr>
            <a:r>
              <a:rPr lang="en-US" altLang="zh-CN" sz="2800" b="1" dirty="0">
                <a:latin typeface="DFKai-SB" panose="03000509000000000000" pitchFamily="65" charset="-120"/>
                <a:ea typeface="DFKai-SB" panose="03000509000000000000" pitchFamily="65" charset="-120"/>
              </a:rPr>
              <a:t>"as for me and my household, we will serve the Lord ." (Jos24:15 NIV)</a:t>
            </a:r>
            <a:endParaRPr lang="zh-CN" altLang="en-US" sz="2000" dirty="0">
              <a:latin typeface="DFKai-SB" panose="03000509000000000000" pitchFamily="65" charset="-120"/>
              <a:ea typeface="DFKai-SB" panose="03000509000000000000" pitchFamily="65" charset="-12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3260</TotalTime>
  <Words>705</Words>
  <Application>Microsoft Macintosh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DFKai-SB</vt:lpstr>
      <vt:lpstr>Roboto</vt:lpstr>
      <vt:lpstr>Wingdings</vt:lpstr>
      <vt:lpstr>Orange Waves</vt:lpstr>
      <vt:lpstr>Exodus 出埃及記 30:11-16 The Altar of Incense  </vt:lpstr>
      <vt:lpstr>PowerPoint Presentation</vt:lpstr>
      <vt:lpstr>What is ransom (贖价/ 贖金)?</vt:lpstr>
      <vt:lpstr>What is atone (贖回)?</vt:lpstr>
      <vt:lpstr>Why ransom?</vt:lpstr>
      <vt:lpstr>Why atone?</vt:lpstr>
      <vt:lpstr>How can we restore relationship with God?</vt:lpstr>
      <vt:lpstr>How can we restore relationship with God?</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288</cp:revision>
  <dcterms:created xsi:type="dcterms:W3CDTF">2024-01-10T14:09:00Z</dcterms:created>
  <dcterms:modified xsi:type="dcterms:W3CDTF">2025-09-29T23:29:41Z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